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2" r:id="rId8"/>
    <p:sldId id="261" r:id="rId9"/>
    <p:sldId id="263" r:id="rId10"/>
    <p:sldId id="265" r:id="rId11"/>
  </p:sldIdLst>
  <p:sldSz cx="9144000" cy="6858000" type="screen4x3"/>
  <p:notesSz cx="6858000" cy="9144000"/>
  <p:embeddedFontLst>
    <p:embeddedFont>
      <p:font typeface="Verdana" pitchFamily="34" charset="0"/>
      <p:regular r:id="rId12"/>
      <p:bold r:id="rId13"/>
      <p:italic r:id="rId14"/>
      <p:boldItalic r:id="rId15"/>
    </p:embeddedFont>
    <p:embeddedFont>
      <p:font typeface="Garamond" pitchFamily="18" charset="0"/>
      <p:regular r:id="rId16"/>
      <p:bold r:id="rId17"/>
      <p:italic r:id="rId18"/>
    </p:embeddedFont>
  </p:embeddedFont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0000"/>
    <a:srgbClr val="FFFF00"/>
    <a:srgbClr val="66FF33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93" autoAdjust="0"/>
  </p:normalViewPr>
  <p:slideViewPr>
    <p:cSldViewPr>
      <p:cViewPr varScale="1">
        <p:scale>
          <a:sx n="41" d="100"/>
          <a:sy n="41" d="100"/>
        </p:scale>
        <p:origin x="-7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5AFBC5-6343-4D17-BEFE-842FA90C8DA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 advTm="9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EAFA6-3859-43CC-A9E9-00F72661461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 advTm="9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FD61A-A3D0-4849-A016-456600DF124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 advTm="9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D063E-1A9A-433F-8CD5-5A4573097D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 advTm="9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C514B-1D29-4CEF-97CC-066ED0C12FE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 advTm="9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0D277-C847-4CDD-B2FB-0304F0FAF3F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 advTm="9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ítulo y texto encima de l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2E8BC-1E4F-448E-8E7E-B4F1A5F6317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 advTm="9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8CA36-7249-4F8E-B751-E418E95B49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 advTm="9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746D4-DEF8-49F3-A0B3-02F83BB5B0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 advTm="9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1ECE9-ABE9-459D-87FB-42274DD0E7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 advTm="9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96CF6-FB25-4F1B-B415-FE495464BD4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 advTm="9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AE41F-3A2F-4BBB-94EA-97DAEE0ED0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 advTm="9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E5EFD-D3A0-41A9-BCB3-0FA9A929735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 advTm="9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6B4D9-07E1-4DD2-9F61-1F7C48DC19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 advTm="9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9A32B-DFB9-4046-8D19-A485D2E0073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 advTm="9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F29C324-638A-4561-9E9A-DD5245D380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127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127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127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127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/>
              </a:p>
            </p:txBody>
          </p:sp>
        </p:grpSp>
        <p:sp>
          <p:nvSpPr>
            <p:cNvPr id="1127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127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</p:grpSp>
      <p:sp>
        <p:nvSpPr>
          <p:cNvPr id="1127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127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7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p:transition spd="slow" advTm="9000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557338"/>
            <a:ext cx="8134350" cy="1470025"/>
          </a:xfrm>
        </p:spPr>
        <p:txBody>
          <a:bodyPr/>
          <a:lstStyle/>
          <a:p>
            <a:pPr eaLnBrk="1" hangingPunct="1">
              <a:defRPr/>
            </a:pPr>
            <a:r>
              <a:rPr lang="es-ES" sz="5400" smtClean="0">
                <a:latin typeface="Verdana" pitchFamily="34" charset="0"/>
              </a:rPr>
              <a:t>VADILUX ELECTRICIDAD S.L.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type="subTitle" idx="1"/>
          </p:nvPr>
        </p:nvGraphicFramePr>
        <p:xfrm>
          <a:off x="684213" y="3716338"/>
          <a:ext cx="3046412" cy="1752600"/>
        </p:xfrm>
        <a:graphic>
          <a:graphicData uri="http://schemas.openxmlformats.org/presentationml/2006/ole">
            <p:oleObj spid="_x0000_s1027" name="AutoCAD Drawing" r:id="rId3" imgW="8677275" imgH="4991100" progId="">
              <p:embed/>
            </p:oleObj>
          </a:graphicData>
        </a:graphic>
      </p:graphicFrame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4068763" y="4360863"/>
            <a:ext cx="4295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184150" algn="l"/>
              </a:tabLst>
            </a:pPr>
            <a:r>
              <a:rPr lang="es-ES" b="1" dirty="0">
                <a:latin typeface="Arial" charset="0"/>
              </a:rPr>
              <a:t>VADILUX ELECTRICIDAD SL.</a:t>
            </a:r>
            <a:endParaRPr lang="es-ES" dirty="0">
              <a:latin typeface="Arial" charset="0"/>
            </a:endParaRPr>
          </a:p>
          <a:p>
            <a:pPr algn="ctr">
              <a:tabLst>
                <a:tab pos="184150" algn="l"/>
              </a:tabLst>
            </a:pPr>
            <a:r>
              <a:rPr lang="es-ES" dirty="0">
                <a:latin typeface="Arial" charset="0"/>
              </a:rPr>
              <a:t> </a:t>
            </a:r>
            <a:r>
              <a:rPr lang="es-ES" dirty="0" smtClean="0">
                <a:latin typeface="Arial" charset="0"/>
              </a:rPr>
              <a:t>C</a:t>
            </a:r>
            <a:r>
              <a:rPr lang="es-ES" dirty="0">
                <a:latin typeface="Arial" charset="0"/>
              </a:rPr>
              <a:t>/ </a:t>
            </a:r>
            <a:r>
              <a:rPr lang="es-ES" dirty="0" smtClean="0">
                <a:latin typeface="Arial" charset="0"/>
              </a:rPr>
              <a:t>CAN MAGRE Nº1 LOCAL 1</a:t>
            </a:r>
            <a:endParaRPr lang="es-ES" dirty="0">
              <a:latin typeface="Arial" charset="0"/>
            </a:endParaRPr>
          </a:p>
          <a:p>
            <a:pPr algn="ctr">
              <a:tabLst>
                <a:tab pos="184150" algn="l"/>
              </a:tabLst>
            </a:pPr>
            <a:r>
              <a:rPr lang="es-ES" dirty="0">
                <a:latin typeface="Arial" charset="0"/>
              </a:rPr>
              <a:t> MOLLET DEL VALLES 08100</a:t>
            </a:r>
          </a:p>
          <a:p>
            <a:pPr algn="ctr">
              <a:tabLst>
                <a:tab pos="184150" algn="l"/>
              </a:tabLst>
            </a:pPr>
            <a:r>
              <a:rPr lang="es-ES" dirty="0">
                <a:latin typeface="Arial" charset="0"/>
              </a:rPr>
              <a:t> TELF. 93.519.01.55/ FAX. 93.579.20.43</a:t>
            </a:r>
          </a:p>
        </p:txBody>
      </p:sp>
    </p:spTree>
  </p:cSld>
  <p:clrMapOvr>
    <a:masterClrMapping/>
  </p:clrMapOvr>
  <p:transition spd="slow" advTm="9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000" smtClean="0"/>
              <a:t>VADILUX ELECTRICIDAD S.L.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La TERMOGRAFIA nos permite tener un control mas exhaustivo del funcionamiento de las instalaciones de nuestro clientes, y aplicar un mantenimiento corrector antes de la posible avería, y así evitar los problemas que esto conlleva.</a:t>
            </a:r>
          </a:p>
        </p:txBody>
      </p:sp>
    </p:spTree>
  </p:cSld>
  <p:clrMapOvr>
    <a:masterClrMapping/>
  </p:clrMapOvr>
  <p:transition spd="slow" advTm="14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000" smtClean="0"/>
              <a:t>VADILUX ELECTRICIDAD S.L.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205038"/>
            <a:ext cx="4038600" cy="2765425"/>
          </a:xfrm>
        </p:spPr>
        <p:txBody>
          <a:bodyPr/>
          <a:lstStyle/>
          <a:p>
            <a:pPr eaLnBrk="1" hangingPunct="1">
              <a:defRPr/>
            </a:pPr>
            <a:r>
              <a:rPr lang="es-ES" sz="2400" smtClean="0"/>
              <a:t>La innovadora empresa de electricidad industrial VADILUX ELECTRICIDAD S.L., presenta su nuevo servicio de TERMOGRAFIA.</a:t>
            </a:r>
          </a:p>
        </p:txBody>
      </p:sp>
      <p:pic>
        <p:nvPicPr>
          <p:cNvPr id="4100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00563" y="1773238"/>
            <a:ext cx="4005262" cy="3311525"/>
          </a:xfrm>
        </p:spPr>
      </p:pic>
    </p:spTree>
  </p:cSld>
  <p:clrMapOvr>
    <a:masterClrMapping/>
  </p:clrMapOvr>
  <p:transition spd="slow" advTm="9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000" smtClean="0"/>
              <a:t>VADILUX ELECTRICIDAD S.L.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La TERMOGRAFIA se define como, </a:t>
            </a:r>
            <a:r>
              <a:rPr lang="es-ES" sz="3600" smtClean="0"/>
              <a:t>Registro gráfico del calor emitido por la superficie de un cuerpo en forma de radiaciones infrarrojas, que tiene aplicaciones médicas, técnicas, etc. </a:t>
            </a:r>
            <a:r>
              <a:rPr lang="es-ES" smtClean="0"/>
              <a:t> </a:t>
            </a:r>
          </a:p>
          <a:p>
            <a:pPr eaLnBrk="1" hangingPunct="1">
              <a:defRPr/>
            </a:pPr>
            <a:r>
              <a:rPr lang="es-ES" smtClean="0"/>
              <a:t>De esta manera podremos precisar el estado de una instalación y prever posibles averías.</a:t>
            </a:r>
          </a:p>
        </p:txBody>
      </p:sp>
    </p:spTree>
  </p:cSld>
  <p:clrMapOvr>
    <a:masterClrMapping/>
  </p:clrMapOvr>
  <p:transition spd="slow" advTm="12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000" smtClean="0"/>
              <a:t>VADILUX ELECTRICIDAD S.L.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2800" smtClean="0"/>
              <a:t>A través de las comparativas de temperatura entre materiales de iguales características, podemos determinar estados de funcionamiento.</a:t>
            </a:r>
          </a:p>
        </p:txBody>
      </p:sp>
      <p:pic>
        <p:nvPicPr>
          <p:cNvPr id="6148" name="Picture 6" descr="IR20080327_002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1773238"/>
            <a:ext cx="3816350" cy="3240087"/>
          </a:xfrm>
          <a:noFill/>
        </p:spPr>
      </p:pic>
    </p:spTree>
  </p:cSld>
  <p:clrMapOvr>
    <a:masterClrMapping/>
  </p:clrMapOvr>
  <p:transition spd="slow" advTm="9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000" smtClean="0"/>
              <a:t>VADILUX ELECTRICIDAD S.L.</a:t>
            </a:r>
          </a:p>
        </p:txBody>
      </p:sp>
      <p:pic>
        <p:nvPicPr>
          <p:cNvPr id="7171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/>
      </p:pic>
      <p:sp>
        <p:nvSpPr>
          <p:cNvPr id="717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2800" smtClean="0"/>
              <a:t>Partimos de unos parámetros de diferenciales de temperatura entre la temperatura ambiente y la de trabajo. </a:t>
            </a:r>
          </a:p>
        </p:txBody>
      </p:sp>
    </p:spTree>
  </p:cSld>
  <p:clrMapOvr>
    <a:masterClrMapping/>
  </p:clrMapOvr>
  <p:transition spd="slow" advTm="9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000" smtClean="0"/>
              <a:t>VADILUX ELECTRICIDAD S.L.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34845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s-ES" sz="2800" u="sng" smtClean="0"/>
              <a:t>PARAMETROS TEMPERATURA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s-ES" sz="2800" u="sng" smtClean="0"/>
          </a:p>
          <a:p>
            <a:pPr eaLnBrk="1" hangingPunct="1">
              <a:defRPr/>
            </a:pPr>
            <a:r>
              <a:rPr lang="es-ES" sz="2800" smtClean="0"/>
              <a:t>Tm – Tt ≤ 15ºC . Relevancia </a:t>
            </a:r>
            <a:r>
              <a:rPr lang="es-ES" sz="2800" b="1" smtClean="0">
                <a:solidFill>
                  <a:srgbClr val="66FF33"/>
                </a:solidFill>
              </a:rPr>
              <a:t>Normal</a:t>
            </a:r>
            <a:endParaRPr lang="es-ES" sz="2800" smtClean="0">
              <a:solidFill>
                <a:srgbClr val="66FF33"/>
              </a:solidFill>
            </a:endParaRPr>
          </a:p>
          <a:p>
            <a:pPr eaLnBrk="1" hangingPunct="1">
              <a:defRPr/>
            </a:pPr>
            <a:r>
              <a:rPr lang="es-ES" sz="2800" smtClean="0"/>
              <a:t>15ºC &lt; Tm – Tt ≤ 35ºC . Relevancia </a:t>
            </a:r>
            <a:r>
              <a:rPr lang="es-ES" sz="2800" b="1" smtClean="0">
                <a:solidFill>
                  <a:srgbClr val="FFFF00"/>
                </a:solidFill>
              </a:rPr>
              <a:t>Leve</a:t>
            </a:r>
            <a:endParaRPr lang="es-ES" sz="280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es-ES" sz="2800" smtClean="0"/>
              <a:t>35ºC &lt; Tm – Tt ≤ 50ºC . Relevancia </a:t>
            </a:r>
            <a:r>
              <a:rPr lang="es-ES" sz="2800" b="1" smtClean="0">
                <a:solidFill>
                  <a:srgbClr val="FF0000"/>
                </a:solidFill>
              </a:rPr>
              <a:t>Grave</a:t>
            </a:r>
            <a:endParaRPr lang="es-ES" sz="280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s-ES" sz="2800" smtClean="0"/>
              <a:t>50ºC &lt; Tm – Tt ≤ 65ºC . Relevancia </a:t>
            </a:r>
            <a:r>
              <a:rPr lang="es-ES" sz="2800" b="1" smtClean="0">
                <a:solidFill>
                  <a:srgbClr val="FF00FF"/>
                </a:solidFill>
              </a:rPr>
              <a:t>Muy Grave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-252413" y="5805488"/>
            <a:ext cx="8804276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"/>
              <a:t>Tm = Temperatura de medición (ºC)</a:t>
            </a:r>
          </a:p>
          <a:p>
            <a:pPr algn="ctr"/>
            <a:r>
              <a:rPr lang="es-ES"/>
              <a:t>                     Tt = Temperatura equivalente en Condiciones Normales de trabajo o ambiente (ºC)</a:t>
            </a:r>
          </a:p>
        </p:txBody>
      </p:sp>
    </p:spTree>
  </p:cSld>
  <p:clrMapOvr>
    <a:masterClrMapping/>
  </p:clrMapOvr>
  <p:transition spd="slow" advTm="15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000" smtClean="0"/>
              <a:t>VADILUX ELECTRICIDAD S.L.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2800" b="1" smtClean="0">
                <a:solidFill>
                  <a:srgbClr val="66FF33"/>
                </a:solidFill>
              </a:rPr>
              <a:t>Revisión periódica:</a:t>
            </a:r>
            <a:r>
              <a:rPr lang="es-ES" sz="2800" b="1" smtClean="0"/>
              <a:t> </a:t>
            </a:r>
            <a:r>
              <a:rPr lang="es-ES" sz="2800" smtClean="0"/>
              <a:t>No es necesaria ninguna actuación hasta la próxima revisión.</a:t>
            </a:r>
            <a:endParaRPr lang="es-ES" sz="2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b="1" smtClean="0">
                <a:solidFill>
                  <a:srgbClr val="FFFF00"/>
                </a:solidFill>
              </a:rPr>
              <a:t>Seguimiento:</a:t>
            </a:r>
            <a:r>
              <a:rPr lang="es-ES" sz="2800" b="1" smtClean="0"/>
              <a:t> </a:t>
            </a:r>
            <a:r>
              <a:rPr lang="es-ES" sz="2800" smtClean="0"/>
              <a:t>Realizar un seguimiento para ver la evolución del punto caliente o crítico usando la metodología y el personal más adecuado y en el caso actuar lo antes posible teniendo en cuenta la dinámica de cada empresa y sus turnos de trabajo, se aprovechará el paro más inmediato para corregir el problema.</a:t>
            </a:r>
            <a:endParaRPr lang="es-ES" sz="2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b="1" smtClean="0">
                <a:solidFill>
                  <a:srgbClr val="FF0000"/>
                </a:solidFill>
              </a:rPr>
              <a:t>Urgente:</a:t>
            </a:r>
            <a:r>
              <a:rPr lang="es-ES" sz="2800" b="1" smtClean="0"/>
              <a:t> </a:t>
            </a:r>
            <a:r>
              <a:rPr lang="es-ES" sz="2800" smtClean="0"/>
              <a:t>Estudiar la forma mas rápida y eficaz para poder corregir el problema.</a:t>
            </a:r>
            <a:endParaRPr lang="es-ES" sz="2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b="1" smtClean="0">
                <a:solidFill>
                  <a:srgbClr val="FF00FF"/>
                </a:solidFill>
              </a:rPr>
              <a:t>Muy Urgente:</a:t>
            </a:r>
            <a:r>
              <a:rPr lang="es-ES" sz="2800" b="1" smtClean="0"/>
              <a:t>  </a:t>
            </a:r>
            <a:r>
              <a:rPr lang="es-ES" sz="2800" smtClean="0"/>
              <a:t>Interrumpir el proceso inmediatamente para corregir el problema.</a:t>
            </a:r>
          </a:p>
        </p:txBody>
      </p:sp>
    </p:spTree>
  </p:cSld>
  <p:clrMapOvr>
    <a:masterClrMapping/>
  </p:clrMapOvr>
  <p:transition spd="slow" advTm="18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000" smtClean="0"/>
              <a:t>VADILUX ELECTRICIDAD S.L.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2765425"/>
          </a:xfrm>
        </p:spPr>
        <p:txBody>
          <a:bodyPr/>
          <a:lstStyle/>
          <a:p>
            <a:pPr eaLnBrk="1" hangingPunct="1">
              <a:defRPr/>
            </a:pPr>
            <a:r>
              <a:rPr lang="es-ES" sz="2800" smtClean="0"/>
              <a:t>Por ejemplo, tomamos 2 puntos de medida:</a:t>
            </a:r>
          </a:p>
          <a:p>
            <a:pPr lvl="1" eaLnBrk="1" hangingPunct="1">
              <a:defRPr/>
            </a:pPr>
            <a:r>
              <a:rPr lang="es-ES" sz="2400" smtClean="0"/>
              <a:t>   Fusible 1 : 45 ºC.</a:t>
            </a:r>
          </a:p>
          <a:p>
            <a:pPr lvl="1" eaLnBrk="1" hangingPunct="1">
              <a:defRPr/>
            </a:pPr>
            <a:r>
              <a:rPr lang="es-ES" sz="2400" smtClean="0"/>
              <a:t>   Fusible 2 : 72 ºC.</a:t>
            </a:r>
          </a:p>
          <a:p>
            <a:pPr lvl="1" eaLnBrk="1" hangingPunct="1">
              <a:defRPr/>
            </a:pPr>
            <a:r>
              <a:rPr lang="es-ES" sz="2400" smtClean="0"/>
              <a:t>   T amb.    : 18 ºC.</a:t>
            </a:r>
          </a:p>
        </p:txBody>
      </p:sp>
      <p:pic>
        <p:nvPicPr>
          <p:cNvPr id="10244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12813" y="3716338"/>
            <a:ext cx="7339012" cy="2449512"/>
          </a:xfrm>
          <a:noFill/>
        </p:spPr>
      </p:pic>
    </p:spTree>
  </p:cSld>
  <p:clrMapOvr>
    <a:masterClrMapping/>
  </p:clrMapOvr>
  <p:transition spd="slow" advTm="9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000" smtClean="0"/>
              <a:t>VADILUX ELECTRICIDAD S.L.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Fusible 1: 45ºC-18ºC =27 ºC  </a:t>
            </a:r>
            <a:r>
              <a:rPr lang="es-ES" sz="2800" smtClean="0">
                <a:solidFill>
                  <a:srgbClr val="FFFF00"/>
                </a:solidFill>
              </a:rPr>
              <a:t>ESTADO LEVE</a:t>
            </a:r>
          </a:p>
          <a:p>
            <a:pPr eaLnBrk="1" hangingPunct="1">
              <a:defRPr/>
            </a:pPr>
            <a:r>
              <a:rPr lang="es-ES" smtClean="0"/>
              <a:t>Fusible 3: 72ºC-18ºC =58 ºC  </a:t>
            </a:r>
            <a:r>
              <a:rPr lang="es-ES" sz="2800" smtClean="0">
                <a:solidFill>
                  <a:srgbClr val="FF0000"/>
                </a:solidFill>
              </a:rPr>
              <a:t>ESTADO GRAVE</a:t>
            </a:r>
          </a:p>
          <a:p>
            <a:pPr eaLnBrk="1" hangingPunct="1">
              <a:defRPr/>
            </a:pPr>
            <a:endParaRPr lang="es-ES" sz="280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smtClean="0"/>
              <a:t>   Se han tomado medidas de las intensidades y están bastante compensadas, por lo que se determina el estado mecánico critico del fusible, y se recomienda la substitución inmediata.</a:t>
            </a:r>
          </a:p>
        </p:txBody>
      </p:sp>
    </p:spTree>
  </p:cSld>
  <p:clrMapOvr>
    <a:masterClrMapping/>
  </p:clrMapOvr>
  <p:transition spd="slow" advTm="12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uencia">
  <a:themeElements>
    <a:clrScheme name="Secuencia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ecuenci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cuencia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uencia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311</TotalTime>
  <Words>443</Words>
  <Application>Microsoft Office PowerPoint</Application>
  <PresentationFormat>Presentación en pantalla (4:3)</PresentationFormat>
  <Paragraphs>40</Paragraphs>
  <Slides>10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Verdana</vt:lpstr>
      <vt:lpstr>Garamond</vt:lpstr>
      <vt:lpstr>Wingdings</vt:lpstr>
      <vt:lpstr>Secuencia</vt:lpstr>
      <vt:lpstr>AutoCAD Drawing</vt:lpstr>
      <vt:lpstr>VADILUX ELECTRICIDAD S.L.</vt:lpstr>
      <vt:lpstr>VADILUX ELECTRICIDAD S.L.</vt:lpstr>
      <vt:lpstr>VADILUX ELECTRICIDAD S.L.</vt:lpstr>
      <vt:lpstr>VADILUX ELECTRICIDAD S.L.</vt:lpstr>
      <vt:lpstr>VADILUX ELECTRICIDAD S.L.</vt:lpstr>
      <vt:lpstr>VADILUX ELECTRICIDAD S.L.</vt:lpstr>
      <vt:lpstr>VADILUX ELECTRICIDAD S.L.</vt:lpstr>
      <vt:lpstr>VADILUX ELECTRICIDAD S.L.</vt:lpstr>
      <vt:lpstr>VADILUX ELECTRICIDAD S.L.</vt:lpstr>
      <vt:lpstr>VADILUX ELECTRICIDAD S.L.</vt:lpstr>
    </vt:vector>
  </TitlesOfParts>
  <Company>VADILUX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VADILUX ELECTRICIDAD S.L.</dc:title>
  <dc:creator>DAVID DIZ</dc:creator>
  <cp:lastModifiedBy>Usuario</cp:lastModifiedBy>
  <cp:revision>15</cp:revision>
  <dcterms:created xsi:type="dcterms:W3CDTF">2008-05-06T08:49:36Z</dcterms:created>
  <dcterms:modified xsi:type="dcterms:W3CDTF">2016-04-27T08:39:53Z</dcterms:modified>
</cp:coreProperties>
</file>